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Martel" charset="1" panose="00000500000000000000"/>
      <p:regular r:id="rId16"/>
    </p:embeddedFont>
    <p:embeddedFont>
      <p:font typeface="Martel Bold" charset="1" panose="00000800000000000000"/>
      <p:regular r:id="rId17"/>
    </p:embeddedFont>
    <p:embeddedFont>
      <p:font typeface="Martel Semi-Bold" charset="1" panose="00000700000000000000"/>
      <p:regular r:id="rId18"/>
    </p:embeddedFont>
    <p:embeddedFont>
      <p:font typeface="Martel Ultra-Bold" charset="1" panose="00000900000000000000"/>
      <p:regular r:id="rId19"/>
    </p:embeddedFont>
    <p:embeddedFont>
      <p:font typeface="Martel Heavy" charset="1" panose="00000A00000000000000"/>
      <p:regular r:id="rId20"/>
    </p:embeddedFont>
    <p:embeddedFont>
      <p:font typeface="Assistant" charset="1" panose="00000500000000000000"/>
      <p:regular r:id="rId21"/>
    </p:embeddedFont>
    <p:embeddedFont>
      <p:font typeface="Assistant Bold" charset="1" panose="00000800000000000000"/>
      <p:regular r:id="rId22"/>
    </p:embeddedFont>
    <p:embeddedFont>
      <p:font typeface="Assistant Extra-Light" charset="1" panose="00000300000000000000"/>
      <p:regular r:id="rId23"/>
    </p:embeddedFont>
    <p:embeddedFont>
      <p:font typeface="Assistant Light" charset="1" panose="00000400000000000000"/>
      <p:regular r:id="rId24"/>
    </p:embeddedFont>
    <p:embeddedFont>
      <p:font typeface="Assistant Semi-Bold" charset="1" panose="00000700000000000000"/>
      <p:regular r:id="rId25"/>
    </p:embeddedFont>
    <p:embeddedFont>
      <p:font typeface="Assistant Ultra-Bold" charset="1" panose="000009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55" Target="notesSlides/notesSlide5.xml" Type="http://schemas.openxmlformats.org/officeDocument/2006/relationships/notesSlide"/><Relationship Id="rId56" Target="notesSlides/notesSlide6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Hi we are a special task force set up to fix the unprofitability of Uber pool. and  here we are presenting our new  product that's all set to launch.</a:t>
            </a:r>
          </a:p>
          <a:p>
            <a:r>
              <a:rPr lang="en-US"/>
              <a:t/>
            </a:r>
          </a:p>
          <a:p>
            <a:r>
              <a:rPr lang="en-US"/>
              <a:t>We are team 4 (having Kelly, peifen, Tony, rish and shalaka).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Lets go before pandemic, in 2017, we realised that uber pool was unprofitable bcz of its greedy algorithm which led to high rider rate causing detours - that led to frustration and decrease in customer satisfaction that led to poor rating of drivers. Using this feedback, we built the next generation of shared rides.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alleviate the identified user pain points and improve the ride co-rider matching, here is our solution. </a:t>
            </a:r>
          </a:p>
          <a:p>
            <a:r>
              <a:rPr lang="en-US"/>
              <a:t/>
            </a:r>
          </a:p>
          <a:p>
            <a:r>
              <a:rPr lang="en-US"/>
              <a:t>For this, we propose 2 strategies: (read strategy from slide)</a:t>
            </a:r>
          </a:p>
          <a:p>
            <a:r>
              <a:rPr lang="en-US"/>
              <a:t/>
            </a:r>
          </a:p>
          <a:p>
            <a:r>
              <a:rPr lang="en-US"/>
              <a:t>We present to you the new Uber Express Pool which is CarPool with some walk and wait.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approach we took was to decide scope of product.</a:t>
            </a:r>
          </a:p>
          <a:p>
            <a:r>
              <a:rPr lang="en-US"/>
              <a:t/>
            </a:r>
          </a:p>
          <a:p>
            <a:r>
              <a:rPr lang="en-US"/>
              <a:t>we did interview  survey + simulation + experiments to understand pain points of users and drivers </a:t>
            </a:r>
          </a:p>
          <a:p>
            <a:r>
              <a:rPr lang="en-US"/>
              <a:t/>
            </a:r>
          </a:p>
          <a:p>
            <a:r>
              <a:rPr lang="en-US"/>
              <a:t>So let's move to rish for the analysis.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way, we can create virtuous cycles that can help continually build capabilities that creates value for the Org.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4617">
            <a:off x="12251649" y="-1747591"/>
            <a:ext cx="5295061" cy="13691357"/>
            <a:chOff x="0" y="0"/>
            <a:chExt cx="1394584" cy="3605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584" cy="3605954"/>
            </a:xfrm>
            <a:custGeom>
              <a:avLst/>
              <a:gdLst/>
              <a:ahLst/>
              <a:cxnLst/>
              <a:rect r="r" b="b" t="t" l="l"/>
              <a:pathLst>
                <a:path h="3605954" w="139458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2491976"/>
            <a:ext cx="1028700" cy="3315980"/>
            <a:chOff x="0" y="0"/>
            <a:chExt cx="270933" cy="8733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873344"/>
            </a:xfrm>
            <a:custGeom>
              <a:avLst/>
              <a:gdLst/>
              <a:ahLst/>
              <a:cxnLst/>
              <a:rect r="r" b="b" t="t" l="l"/>
              <a:pathLst>
                <a:path h="87334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637160" y="5181600"/>
            <a:ext cx="272980" cy="272980"/>
          </a:xfrm>
          <a:custGeom>
            <a:avLst/>
            <a:gdLst/>
            <a:ahLst/>
            <a:cxnLst/>
            <a:rect r="r" b="b" t="t" l="l"/>
            <a:pathLst>
              <a:path h="272980" w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3487">
            <a:off x="1028717" y="7539329"/>
            <a:ext cx="9389421" cy="0"/>
          </a:xfrm>
          <a:prstGeom prst="line">
            <a:avLst/>
          </a:prstGeom>
          <a:ln cap="flat" w="38100">
            <a:solidFill>
              <a:srgbClr val="243E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477908" y="840107"/>
            <a:ext cx="9159253" cy="5571879"/>
          </a:xfrm>
          <a:custGeom>
            <a:avLst/>
            <a:gdLst/>
            <a:ahLst/>
            <a:cxnLst/>
            <a:rect r="r" b="b" t="t" l="l"/>
            <a:pathLst>
              <a:path h="5571879" w="9159253">
                <a:moveTo>
                  <a:pt x="0" y="0"/>
                </a:moveTo>
                <a:lnTo>
                  <a:pt x="9159252" y="0"/>
                </a:lnTo>
                <a:lnTo>
                  <a:pt x="9159252" y="5571879"/>
                </a:lnTo>
                <a:lnTo>
                  <a:pt x="0" y="5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2769542"/>
            <a:ext cx="9115241" cy="6076827"/>
          </a:xfrm>
          <a:custGeom>
            <a:avLst/>
            <a:gdLst/>
            <a:ahLst/>
            <a:cxnLst/>
            <a:rect r="r" b="b" t="t" l="l"/>
            <a:pathLst>
              <a:path h="6076827" w="9115241">
                <a:moveTo>
                  <a:pt x="0" y="0"/>
                </a:moveTo>
                <a:lnTo>
                  <a:pt x="9115241" y="0"/>
                </a:lnTo>
                <a:lnTo>
                  <a:pt x="9115241" y="6076828"/>
                </a:lnTo>
                <a:lnTo>
                  <a:pt x="0" y="607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7718" y="1769669"/>
            <a:ext cx="14812564" cy="7956317"/>
          </a:xfrm>
          <a:custGeom>
            <a:avLst/>
            <a:gdLst/>
            <a:ahLst/>
            <a:cxnLst/>
            <a:rect r="r" b="b" t="t" l="l"/>
            <a:pathLst>
              <a:path h="7956317" w="14812564">
                <a:moveTo>
                  <a:pt x="0" y="0"/>
                </a:moveTo>
                <a:lnTo>
                  <a:pt x="14812564" y="0"/>
                </a:lnTo>
                <a:lnTo>
                  <a:pt x="14812564" y="7956318"/>
                </a:lnTo>
                <a:lnTo>
                  <a:pt x="0" y="7956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8" t="0" r="-578" b="-4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Data Distribution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033" y="1999209"/>
            <a:ext cx="14997934" cy="7998898"/>
          </a:xfrm>
          <a:custGeom>
            <a:avLst/>
            <a:gdLst/>
            <a:ahLst/>
            <a:cxnLst/>
            <a:rect r="r" b="b" t="t" l="l"/>
            <a:pathLst>
              <a:path h="7998898" w="14997934">
                <a:moveTo>
                  <a:pt x="0" y="0"/>
                </a:moveTo>
                <a:lnTo>
                  <a:pt x="14997934" y="0"/>
                </a:lnTo>
                <a:lnTo>
                  <a:pt x="14997934" y="7998898"/>
                </a:lnTo>
                <a:lnTo>
                  <a:pt x="0" y="799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Data Distribution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08511"/>
            <a:ext cx="16230600" cy="12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High-level observation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Distinct peaks and density plots highlight the differences between groups* across all observed variables.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825" y="9643566"/>
            <a:ext cx="5550414" cy="35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ssistant"/>
              </a:rPr>
              <a:t>*c</a:t>
            </a:r>
            <a:r>
              <a:rPr lang="en-US" sz="2100">
                <a:solidFill>
                  <a:srgbClr val="000000"/>
                </a:solidFill>
                <a:latin typeface="Assistant"/>
              </a:rPr>
              <a:t>ategorized by the treatment variable (wait time)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906689"/>
            <a:ext cx="11434731" cy="8150142"/>
          </a:xfrm>
          <a:custGeom>
            <a:avLst/>
            <a:gdLst/>
            <a:ahLst/>
            <a:cxnLst/>
            <a:rect r="r" b="b" t="t" l="l"/>
            <a:pathLst>
              <a:path h="8150142" w="11434731">
                <a:moveTo>
                  <a:pt x="0" y="0"/>
                </a:moveTo>
                <a:lnTo>
                  <a:pt x="11434731" y="0"/>
                </a:lnTo>
                <a:lnTo>
                  <a:pt x="11434731" y="8150142"/>
                </a:lnTo>
                <a:lnTo>
                  <a:pt x="0" y="815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Data Distribution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4731" y="2077456"/>
            <a:ext cx="6645395" cy="562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Interesting observations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</a:t>
            </a:r>
          </a:p>
          <a:p>
            <a:pPr algn="just">
              <a:lnSpc>
                <a:spcPts val="5040"/>
              </a:lnSpc>
            </a:pP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‘commute’ and ‘treat’ variables have 0 correlation. </a:t>
            </a:r>
          </a:p>
          <a:p>
            <a:pPr algn="just">
              <a:lnSpc>
                <a:spcPts val="5040"/>
              </a:lnSpc>
            </a:pP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‘commute’ is heavily correlated with cancellations, driver payout and ride matches.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19233" y="9013004"/>
            <a:ext cx="5960893" cy="104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ssistant"/>
              </a:rPr>
              <a:t>commute: TRUE Indicates rush hour periods (7-9:40AM or 3-5:40PM).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t-tests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050676"/>
            <a:ext cx="16230600" cy="2231214"/>
          </a:xfrm>
          <a:custGeom>
            <a:avLst/>
            <a:gdLst/>
            <a:ahLst/>
            <a:cxnLst/>
            <a:rect r="r" b="b" t="t" l="l"/>
            <a:pathLst>
              <a:path h="2231214" w="16230600">
                <a:moveTo>
                  <a:pt x="0" y="0"/>
                </a:moveTo>
                <a:lnTo>
                  <a:pt x="16230600" y="0"/>
                </a:lnTo>
                <a:lnTo>
                  <a:pt x="16230600" y="2231213"/>
                </a:lnTo>
                <a:lnTo>
                  <a:pt x="0" y="2231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279" y="9863833"/>
            <a:ext cx="18201721" cy="29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ssistant"/>
              </a:rPr>
              <a:t>*Group 'TRUE' has observations where the treatment condition is met; (wait time = 5 mins). </a:t>
            </a:r>
            <a:r>
              <a:rPr lang="en-US" sz="1800">
                <a:solidFill>
                  <a:srgbClr val="000000"/>
                </a:solidFill>
                <a:latin typeface="Assistant"/>
              </a:rPr>
              <a:t>Group 'FALSE' has observations where the treatment condition is not met; (wait time is 2 mins).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7580"/>
            <a:ext cx="16230600" cy="499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The low p-values indicate a statistically significant difference in the count of POOL trips, Express trips, rider cancellations, cost per trip, and match rate between the two groups*.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Importance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 </a:t>
            </a:r>
          </a:p>
          <a:p>
            <a:pPr algn="just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Distinct, identifiable effects help determine the effectiveness of the treatment. </a:t>
            </a:r>
          </a:p>
          <a:p>
            <a:pPr algn="just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Analysis of observed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effects helps inform business decisions.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0912" y="2222593"/>
            <a:ext cx="13466177" cy="7714997"/>
          </a:xfrm>
          <a:custGeom>
            <a:avLst/>
            <a:gdLst/>
            <a:ahLst/>
            <a:cxnLst/>
            <a:rect r="r" b="b" t="t" l="l"/>
            <a:pathLst>
              <a:path h="7714997" w="13466177">
                <a:moveTo>
                  <a:pt x="0" y="0"/>
                </a:moveTo>
                <a:lnTo>
                  <a:pt x="13466176" y="0"/>
                </a:lnTo>
                <a:lnTo>
                  <a:pt x="13466176" y="7714998"/>
                </a:lnTo>
                <a:lnTo>
                  <a:pt x="0" y="7714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267"/>
            <a:ext cx="14100151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Impact Of The Treatment - DAG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8267"/>
            <a:ext cx="14100151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Impact Of The Treatment On Metrics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81852" y="2215473"/>
            <a:ext cx="12724296" cy="4001699"/>
          </a:xfrm>
          <a:custGeom>
            <a:avLst/>
            <a:gdLst/>
            <a:ahLst/>
            <a:cxnLst/>
            <a:rect r="r" b="b" t="t" l="l"/>
            <a:pathLst>
              <a:path h="4001699" w="12724296">
                <a:moveTo>
                  <a:pt x="0" y="0"/>
                </a:moveTo>
                <a:lnTo>
                  <a:pt x="12724296" y="0"/>
                </a:lnTo>
                <a:lnTo>
                  <a:pt x="12724296" y="4001699"/>
                </a:lnTo>
                <a:lnTo>
                  <a:pt x="0" y="4001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96301"/>
            <a:ext cx="16230600" cy="248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Key Observations: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Wait time alone is not a strong determinant of cancellations.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Wait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time only explains  ~9% of the variation in the reduction of cost per trip.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1146" y="1891146"/>
            <a:ext cx="13425708" cy="4650354"/>
          </a:xfrm>
          <a:custGeom>
            <a:avLst/>
            <a:gdLst/>
            <a:ahLst/>
            <a:cxnLst/>
            <a:rect r="r" b="b" t="t" l="l"/>
            <a:pathLst>
              <a:path h="4650354" w="13425708">
                <a:moveTo>
                  <a:pt x="0" y="0"/>
                </a:moveTo>
                <a:lnTo>
                  <a:pt x="13425708" y="0"/>
                </a:lnTo>
                <a:lnTo>
                  <a:pt x="13425708" y="4650354"/>
                </a:lnTo>
                <a:lnTo>
                  <a:pt x="0" y="465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70474" y="4782210"/>
            <a:ext cx="4364725" cy="931849"/>
            <a:chOff x="0" y="0"/>
            <a:chExt cx="1149557" cy="245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9557" cy="245425"/>
            </a:xfrm>
            <a:custGeom>
              <a:avLst/>
              <a:gdLst/>
              <a:ahLst/>
              <a:cxnLst/>
              <a:rect r="r" b="b" t="t" l="l"/>
              <a:pathLst>
                <a:path h="245425" w="1149557">
                  <a:moveTo>
                    <a:pt x="574779" y="0"/>
                  </a:moveTo>
                  <a:cubicBezTo>
                    <a:pt x="257337" y="0"/>
                    <a:pt x="0" y="54940"/>
                    <a:pt x="0" y="122713"/>
                  </a:cubicBezTo>
                  <a:cubicBezTo>
                    <a:pt x="0" y="190485"/>
                    <a:pt x="257337" y="245425"/>
                    <a:pt x="574779" y="245425"/>
                  </a:cubicBezTo>
                  <a:cubicBezTo>
                    <a:pt x="892220" y="245425"/>
                    <a:pt x="1149557" y="190485"/>
                    <a:pt x="1149557" y="122713"/>
                  </a:cubicBezTo>
                  <a:cubicBezTo>
                    <a:pt x="1149557" y="54940"/>
                    <a:pt x="892220" y="0"/>
                    <a:pt x="574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7771" y="-15091"/>
              <a:ext cx="934015" cy="237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88267"/>
            <a:ext cx="14100151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Impact Of The Treatment On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80468"/>
            <a:ext cx="16230600" cy="37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Key Observations: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The coefficients of the treat variable do not change.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Treat and commute variables explain ~75% of the variance in cancellations.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New Regression adequately captures the variability in dependent variables relevant to our business objectives.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12174"/>
            <a:ext cx="6696676" cy="4186466"/>
            <a:chOff x="0" y="0"/>
            <a:chExt cx="1763734" cy="1102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3734" cy="1102608"/>
            </a:xfrm>
            <a:custGeom>
              <a:avLst/>
              <a:gdLst/>
              <a:ahLst/>
              <a:cxnLst/>
              <a:rect r="r" b="b" t="t" l="l"/>
              <a:pathLst>
                <a:path h="1102608" w="1763734">
                  <a:moveTo>
                    <a:pt x="0" y="0"/>
                  </a:moveTo>
                  <a:lnTo>
                    <a:pt x="1763734" y="0"/>
                  </a:lnTo>
                  <a:lnTo>
                    <a:pt x="1763734" y="1102608"/>
                  </a:lnTo>
                  <a:lnTo>
                    <a:pt x="0" y="1102608"/>
                  </a:lnTo>
                  <a:close/>
                </a:path>
              </a:pathLst>
            </a:custGeom>
            <a:solidFill>
              <a:srgbClr val="A667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3734" cy="1140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885472"/>
            <a:ext cx="6826335" cy="6826335"/>
          </a:xfrm>
          <a:custGeom>
            <a:avLst/>
            <a:gdLst/>
            <a:ahLst/>
            <a:cxnLst/>
            <a:rect r="r" b="b" t="t" l="l"/>
            <a:pathLst>
              <a:path h="6826335" w="6826335">
                <a:moveTo>
                  <a:pt x="0" y="0"/>
                </a:moveTo>
                <a:lnTo>
                  <a:pt x="6826335" y="0"/>
                </a:lnTo>
                <a:lnTo>
                  <a:pt x="6826335" y="6826336"/>
                </a:lnTo>
                <a:lnTo>
                  <a:pt x="0" y="682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75149" y="1988349"/>
            <a:ext cx="9331337" cy="243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93"/>
              </a:lnSpc>
            </a:pPr>
            <a:r>
              <a:rPr lang="en-US" sz="7067">
                <a:solidFill>
                  <a:srgbClr val="000000"/>
                </a:solidFill>
                <a:latin typeface="Assistant Ultra-Bold"/>
              </a:rPr>
              <a:t>Insights &amp; Business Outcomes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38500">
            <a:off x="11466264" y="-702543"/>
            <a:ext cx="8568617" cy="13356802"/>
            <a:chOff x="0" y="0"/>
            <a:chExt cx="2256755" cy="3517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6755" cy="3517841"/>
            </a:xfrm>
            <a:custGeom>
              <a:avLst/>
              <a:gdLst/>
              <a:ahLst/>
              <a:cxnLst/>
              <a:rect r="r" b="b" t="t" l="l"/>
              <a:pathLst>
                <a:path h="3517841" w="2256755">
                  <a:moveTo>
                    <a:pt x="0" y="0"/>
                  </a:moveTo>
                  <a:lnTo>
                    <a:pt x="2256755" y="0"/>
                  </a:lnTo>
                  <a:lnTo>
                    <a:pt x="2256755" y="3517841"/>
                  </a:lnTo>
                  <a:lnTo>
                    <a:pt x="0" y="3517841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6755" cy="3555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24531" y="0"/>
            <a:ext cx="11463469" cy="10193072"/>
          </a:xfrm>
          <a:custGeom>
            <a:avLst/>
            <a:gdLst/>
            <a:ahLst/>
            <a:cxnLst/>
            <a:rect r="r" b="b" t="t" l="l"/>
            <a:pathLst>
              <a:path h="10193072" w="11463469">
                <a:moveTo>
                  <a:pt x="0" y="0"/>
                </a:moveTo>
                <a:lnTo>
                  <a:pt x="11463469" y="0"/>
                </a:lnTo>
                <a:lnTo>
                  <a:pt x="11463469" y="10193072"/>
                </a:lnTo>
                <a:lnTo>
                  <a:pt x="0" y="10193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67732" y="5975858"/>
            <a:ext cx="4998842" cy="726678"/>
            <a:chOff x="0" y="0"/>
            <a:chExt cx="1316568" cy="191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6568" cy="191388"/>
            </a:xfrm>
            <a:custGeom>
              <a:avLst/>
              <a:gdLst/>
              <a:ahLst/>
              <a:cxnLst/>
              <a:rect r="r" b="b" t="t" l="l"/>
              <a:pathLst>
                <a:path h="191388" w="1316568">
                  <a:moveTo>
                    <a:pt x="0" y="0"/>
                  </a:moveTo>
                  <a:lnTo>
                    <a:pt x="1316568" y="0"/>
                  </a:lnTo>
                  <a:lnTo>
                    <a:pt x="1316568" y="191388"/>
                  </a:lnTo>
                  <a:lnTo>
                    <a:pt x="0" y="191388"/>
                  </a:lnTo>
                  <a:close/>
                </a:path>
              </a:pathLst>
            </a:custGeom>
            <a:solidFill>
              <a:srgbClr val="0F1C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16568" cy="258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"/>
                </a:rPr>
                <a:t>Uber Express POOL Fly Wheel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3167" y="400410"/>
            <a:ext cx="8350833" cy="426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2"/>
              </a:lnSpc>
            </a:pPr>
            <a:r>
              <a:rPr lang="en-US" sz="6480">
                <a:solidFill>
                  <a:srgbClr val="000000"/>
                </a:solidFill>
                <a:latin typeface="Assistant Bold"/>
              </a:rPr>
              <a:t> Action Items 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Introduce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dynamic waiting time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2 mins during rush hours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5 mins during non-rush hours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91019" y="6858735"/>
            <a:ext cx="9333274" cy="1934611"/>
            <a:chOff x="0" y="0"/>
            <a:chExt cx="12444365" cy="25794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444365" cy="2579481"/>
              <a:chOff x="0" y="0"/>
              <a:chExt cx="2458146" cy="50952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58146" cy="509527"/>
              </a:xfrm>
              <a:custGeom>
                <a:avLst/>
                <a:gdLst/>
                <a:ahLst/>
                <a:cxnLst/>
                <a:rect r="r" b="b" t="t" l="l"/>
                <a:pathLst>
                  <a:path h="509527" w="2458146">
                    <a:moveTo>
                      <a:pt x="42304" y="0"/>
                    </a:moveTo>
                    <a:lnTo>
                      <a:pt x="2415842" y="0"/>
                    </a:lnTo>
                    <a:cubicBezTo>
                      <a:pt x="2439206" y="0"/>
                      <a:pt x="2458146" y="18940"/>
                      <a:pt x="2458146" y="42304"/>
                    </a:cubicBezTo>
                    <a:lnTo>
                      <a:pt x="2458146" y="467223"/>
                    </a:lnTo>
                    <a:cubicBezTo>
                      <a:pt x="2458146" y="490587"/>
                      <a:pt x="2439206" y="509527"/>
                      <a:pt x="2415842" y="509527"/>
                    </a:cubicBezTo>
                    <a:lnTo>
                      <a:pt x="42304" y="509527"/>
                    </a:lnTo>
                    <a:cubicBezTo>
                      <a:pt x="18940" y="509527"/>
                      <a:pt x="0" y="490587"/>
                      <a:pt x="0" y="467223"/>
                    </a:cubicBezTo>
                    <a:lnTo>
                      <a:pt x="0" y="42304"/>
                    </a:lnTo>
                    <a:cubicBezTo>
                      <a:pt x="0" y="18940"/>
                      <a:pt x="18940" y="0"/>
                      <a:pt x="42304" y="0"/>
                    </a:cubicBezTo>
                    <a:close/>
                  </a:path>
                </a:pathLst>
              </a:custGeom>
              <a:solidFill>
                <a:srgbClr val="F6F4E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458146" cy="547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02864" y="222773"/>
              <a:ext cx="11699155" cy="2062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 Bold"/>
                </a:rPr>
                <a:t>Aim</a:t>
              </a:r>
              <a:r>
                <a:rPr lang="en-US" sz="3000">
                  <a:solidFill>
                    <a:srgbClr val="000000"/>
                  </a:solidFill>
                  <a:latin typeface="Canva Sans"/>
                </a:rPr>
                <a:t>: C</a:t>
              </a:r>
              <a:r>
                <a:rPr lang="en-US" sz="3000">
                  <a:solidFill>
                    <a:srgbClr val="000000"/>
                  </a:solidFill>
                  <a:latin typeface="Canva Sans"/>
                </a:rPr>
                <a:t>reate virtuous cycles that can help continually build capabilities that create value for Uber.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38500">
            <a:off x="11466264" y="-702543"/>
            <a:ext cx="8568617" cy="13356802"/>
            <a:chOff x="0" y="0"/>
            <a:chExt cx="2256755" cy="3517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6755" cy="3517841"/>
            </a:xfrm>
            <a:custGeom>
              <a:avLst/>
              <a:gdLst/>
              <a:ahLst/>
              <a:cxnLst/>
              <a:rect r="r" b="b" t="t" l="l"/>
              <a:pathLst>
                <a:path h="3517841" w="2256755">
                  <a:moveTo>
                    <a:pt x="0" y="0"/>
                  </a:moveTo>
                  <a:lnTo>
                    <a:pt x="2256755" y="0"/>
                  </a:lnTo>
                  <a:lnTo>
                    <a:pt x="2256755" y="3517841"/>
                  </a:lnTo>
                  <a:lnTo>
                    <a:pt x="0" y="3517841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6755" cy="3555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44804" y="5143500"/>
            <a:ext cx="10643196" cy="5246370"/>
            <a:chOff x="0" y="0"/>
            <a:chExt cx="14190928" cy="699516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4190928" cy="6995160"/>
              <a:chOff x="0" y="0"/>
              <a:chExt cx="164891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489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48910">
                    <a:moveTo>
                      <a:pt x="16730" y="0"/>
                    </a:moveTo>
                    <a:lnTo>
                      <a:pt x="1632179" y="0"/>
                    </a:lnTo>
                    <a:cubicBezTo>
                      <a:pt x="1641419" y="0"/>
                      <a:pt x="1648910" y="7490"/>
                      <a:pt x="1648910" y="16730"/>
                    </a:cubicBezTo>
                    <a:lnTo>
                      <a:pt x="1648910" y="796070"/>
                    </a:lnTo>
                    <a:cubicBezTo>
                      <a:pt x="1648910" y="800507"/>
                      <a:pt x="1647147" y="804762"/>
                      <a:pt x="1644009" y="807900"/>
                    </a:cubicBezTo>
                    <a:cubicBezTo>
                      <a:pt x="1640872" y="811037"/>
                      <a:pt x="1636616" y="812800"/>
                      <a:pt x="1632179" y="812800"/>
                    </a:cubicBezTo>
                    <a:lnTo>
                      <a:pt x="16730" y="812800"/>
                    </a:lnTo>
                    <a:cubicBezTo>
                      <a:pt x="7490" y="812800"/>
                      <a:pt x="0" y="805310"/>
                      <a:pt x="0" y="796070"/>
                    </a:cubicBezTo>
                    <a:lnTo>
                      <a:pt x="0" y="16730"/>
                    </a:lnTo>
                    <a:cubicBezTo>
                      <a:pt x="0" y="7490"/>
                      <a:pt x="7490" y="0"/>
                      <a:pt x="1673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066" t="0" r="-6066" b="0"/>
                </a:stretch>
              </a:blip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881606" y="1990960"/>
              <a:ext cx="13099057" cy="1149350"/>
              <a:chOff x="0" y="0"/>
              <a:chExt cx="2587468" cy="22703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87468" cy="227032"/>
              </a:xfrm>
              <a:custGeom>
                <a:avLst/>
                <a:gdLst/>
                <a:ahLst/>
                <a:cxnLst/>
                <a:rect r="r" b="b" t="t" l="l"/>
                <a:pathLst>
                  <a:path h="227032" w="2587468">
                    <a:moveTo>
                      <a:pt x="1293734" y="0"/>
                    </a:moveTo>
                    <a:cubicBezTo>
                      <a:pt x="579224" y="0"/>
                      <a:pt x="0" y="50823"/>
                      <a:pt x="0" y="113516"/>
                    </a:cubicBezTo>
                    <a:cubicBezTo>
                      <a:pt x="0" y="176209"/>
                      <a:pt x="579224" y="227032"/>
                      <a:pt x="1293734" y="227032"/>
                    </a:cubicBezTo>
                    <a:cubicBezTo>
                      <a:pt x="2008244" y="227032"/>
                      <a:pt x="2587468" y="176209"/>
                      <a:pt x="2587468" y="113516"/>
                    </a:cubicBezTo>
                    <a:cubicBezTo>
                      <a:pt x="2587468" y="50823"/>
                      <a:pt x="2008244" y="0"/>
                      <a:pt x="129373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242575" y="-16816"/>
                <a:ext cx="2102318" cy="222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735455" y="5975858"/>
            <a:ext cx="6999121" cy="3868649"/>
            <a:chOff x="0" y="0"/>
            <a:chExt cx="1843390" cy="10189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43390" cy="1018904"/>
            </a:xfrm>
            <a:custGeom>
              <a:avLst/>
              <a:gdLst/>
              <a:ahLst/>
              <a:cxnLst/>
              <a:rect r="r" b="b" t="t" l="l"/>
              <a:pathLst>
                <a:path h="1018904" w="1843390">
                  <a:moveTo>
                    <a:pt x="56412" y="0"/>
                  </a:moveTo>
                  <a:lnTo>
                    <a:pt x="1786978" y="0"/>
                  </a:lnTo>
                  <a:cubicBezTo>
                    <a:pt x="1818133" y="0"/>
                    <a:pt x="1843390" y="25257"/>
                    <a:pt x="1843390" y="56412"/>
                  </a:cubicBezTo>
                  <a:lnTo>
                    <a:pt x="1843390" y="962491"/>
                  </a:lnTo>
                  <a:cubicBezTo>
                    <a:pt x="1843390" y="977453"/>
                    <a:pt x="1837447" y="991801"/>
                    <a:pt x="1826867" y="1002381"/>
                  </a:cubicBezTo>
                  <a:cubicBezTo>
                    <a:pt x="1816288" y="1012960"/>
                    <a:pt x="1801939" y="1018904"/>
                    <a:pt x="1786978" y="1018904"/>
                  </a:cubicBezTo>
                  <a:lnTo>
                    <a:pt x="56412" y="1018904"/>
                  </a:lnTo>
                  <a:cubicBezTo>
                    <a:pt x="25257" y="1018904"/>
                    <a:pt x="0" y="993647"/>
                    <a:pt x="0" y="962491"/>
                  </a:cubicBezTo>
                  <a:lnTo>
                    <a:pt x="0" y="56412"/>
                  </a:lnTo>
                  <a:cubicBezTo>
                    <a:pt x="0" y="25257"/>
                    <a:pt x="25257" y="0"/>
                    <a:pt x="56412" y="0"/>
                  </a:cubicBez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43390" cy="1057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0241" y="6240287"/>
            <a:ext cx="5449549" cy="3339791"/>
            <a:chOff x="0" y="0"/>
            <a:chExt cx="7266065" cy="4453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094861" y="17421"/>
              <a:ext cx="976568" cy="2362665"/>
            </a:xfrm>
            <a:custGeom>
              <a:avLst/>
              <a:gdLst/>
              <a:ahLst/>
              <a:cxnLst/>
              <a:rect r="r" b="b" t="t" l="l"/>
              <a:pathLst>
                <a:path h="2362665" w="976568">
                  <a:moveTo>
                    <a:pt x="0" y="0"/>
                  </a:moveTo>
                  <a:lnTo>
                    <a:pt x="976568" y="0"/>
                  </a:lnTo>
                  <a:lnTo>
                    <a:pt x="976568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70646" y="17421"/>
              <a:ext cx="902040" cy="2362665"/>
            </a:xfrm>
            <a:custGeom>
              <a:avLst/>
              <a:gdLst/>
              <a:ahLst/>
              <a:cxnLst/>
              <a:rect r="r" b="b" t="t" l="l"/>
              <a:pathLst>
                <a:path h="2362665" w="902040">
                  <a:moveTo>
                    <a:pt x="0" y="0"/>
                  </a:moveTo>
                  <a:lnTo>
                    <a:pt x="902039" y="0"/>
                  </a:lnTo>
                  <a:lnTo>
                    <a:pt x="902039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7421"/>
              <a:ext cx="976568" cy="2362665"/>
            </a:xfrm>
            <a:custGeom>
              <a:avLst/>
              <a:gdLst/>
              <a:ahLst/>
              <a:cxnLst/>
              <a:rect r="r" b="b" t="t" l="l"/>
              <a:pathLst>
                <a:path h="2362665" w="976568">
                  <a:moveTo>
                    <a:pt x="0" y="0"/>
                  </a:moveTo>
                  <a:lnTo>
                    <a:pt x="976568" y="0"/>
                  </a:lnTo>
                  <a:lnTo>
                    <a:pt x="976568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75785" y="17421"/>
              <a:ext cx="902040" cy="2362665"/>
            </a:xfrm>
            <a:custGeom>
              <a:avLst/>
              <a:gdLst/>
              <a:ahLst/>
              <a:cxnLst/>
              <a:rect r="r" b="b" t="t" l="l"/>
              <a:pathLst>
                <a:path h="2362665" w="902040">
                  <a:moveTo>
                    <a:pt x="0" y="0"/>
                  </a:moveTo>
                  <a:lnTo>
                    <a:pt x="902039" y="0"/>
                  </a:lnTo>
                  <a:lnTo>
                    <a:pt x="902039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289497" y="0"/>
              <a:ext cx="976568" cy="2362665"/>
            </a:xfrm>
            <a:custGeom>
              <a:avLst/>
              <a:gdLst/>
              <a:ahLst/>
              <a:cxnLst/>
              <a:rect r="r" b="b" t="t" l="l"/>
              <a:pathLst>
                <a:path h="2362665" w="976568">
                  <a:moveTo>
                    <a:pt x="0" y="0"/>
                  </a:moveTo>
                  <a:lnTo>
                    <a:pt x="976568" y="0"/>
                  </a:lnTo>
                  <a:lnTo>
                    <a:pt x="976568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194636" y="0"/>
              <a:ext cx="976568" cy="2362665"/>
            </a:xfrm>
            <a:custGeom>
              <a:avLst/>
              <a:gdLst/>
              <a:ahLst/>
              <a:cxnLst/>
              <a:rect r="r" b="b" t="t" l="l"/>
              <a:pathLst>
                <a:path h="2362665" w="976568">
                  <a:moveTo>
                    <a:pt x="0" y="0"/>
                  </a:moveTo>
                  <a:lnTo>
                    <a:pt x="976568" y="0"/>
                  </a:lnTo>
                  <a:lnTo>
                    <a:pt x="976568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270420" y="0"/>
              <a:ext cx="902040" cy="2362665"/>
            </a:xfrm>
            <a:custGeom>
              <a:avLst/>
              <a:gdLst/>
              <a:ahLst/>
              <a:cxnLst/>
              <a:rect r="r" b="b" t="t" l="l"/>
              <a:pathLst>
                <a:path h="2362665" w="902040">
                  <a:moveTo>
                    <a:pt x="0" y="0"/>
                  </a:moveTo>
                  <a:lnTo>
                    <a:pt x="902040" y="0"/>
                  </a:lnTo>
                  <a:lnTo>
                    <a:pt x="902040" y="2362665"/>
                  </a:lnTo>
                  <a:lnTo>
                    <a:pt x="0" y="236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37875" y="2305515"/>
              <a:ext cx="6567581" cy="2147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80"/>
                </a:lnSpc>
              </a:pPr>
            </a:p>
            <a:p>
              <a:pPr marL="675512" indent="-337756" lvl="1">
                <a:lnSpc>
                  <a:spcPts val="4380"/>
                </a:lnSpc>
                <a:buFont typeface="Arial"/>
                <a:buChar char="•"/>
              </a:pPr>
              <a:r>
                <a:rPr lang="en-US" sz="3128">
                  <a:solidFill>
                    <a:srgbClr val="000000"/>
                  </a:solidFill>
                  <a:latin typeface="Canva Sans"/>
                </a:rPr>
                <a:t>High income</a:t>
              </a:r>
            </a:p>
            <a:p>
              <a:pPr marL="675512" indent="-337756" lvl="1">
                <a:lnSpc>
                  <a:spcPts val="4380"/>
                </a:lnSpc>
                <a:buFont typeface="Arial"/>
                <a:buChar char="•"/>
              </a:pPr>
              <a:r>
                <a:rPr lang="en-US" sz="3128">
                  <a:solidFill>
                    <a:srgbClr val="000000"/>
                  </a:solidFill>
                  <a:latin typeface="Canva Sans"/>
                </a:rPr>
                <a:t>Higher education level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93167" y="400410"/>
            <a:ext cx="8350833" cy="356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2"/>
              </a:lnSpc>
            </a:pPr>
            <a:r>
              <a:rPr lang="en-US" sz="6480">
                <a:solidFill>
                  <a:srgbClr val="000000"/>
                </a:solidFill>
                <a:latin typeface="Assistant Bold"/>
              </a:rPr>
              <a:t>Data Limitations </a:t>
            </a:r>
          </a:p>
          <a:p>
            <a:pPr>
              <a:lnSpc>
                <a:spcPts val="6579"/>
              </a:lnSpc>
            </a:pPr>
          </a:p>
          <a:p>
            <a:pPr>
              <a:lnSpc>
                <a:spcPts val="6579"/>
              </a:lnSpc>
            </a:pPr>
          </a:p>
          <a:p>
            <a:pPr>
              <a:lnSpc>
                <a:spcPts val="65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48248" y="1843352"/>
            <a:ext cx="16568558" cy="311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D</a:t>
            </a:r>
            <a:r>
              <a:rPr lang="en-US" sz="3600">
                <a:solidFill>
                  <a:srgbClr val="000000"/>
                </a:solidFill>
                <a:latin typeface="Canva Sans"/>
              </a:rPr>
              <a:t>ata on revenue generated from trips for POOL and Express Pool 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M</a:t>
            </a:r>
            <a:r>
              <a:rPr lang="en-US" sz="3600">
                <a:solidFill>
                  <a:srgbClr val="000000"/>
                </a:solidFill>
                <a:latin typeface="Canva Sans"/>
              </a:rPr>
              <a:t>atch rates specific to trip type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Historic rider cancellation rates</a:t>
            </a:r>
            <a:r>
              <a:rPr lang="en-US" sz="36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Unable to expand to other cities due to Selection Bias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545682" y="4712821"/>
            <a:ext cx="8577752" cy="43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Per capita income in the most populated cities in the 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70495" y="7112920"/>
            <a:ext cx="4328691" cy="1599065"/>
            <a:chOff x="0" y="0"/>
            <a:chExt cx="1140067" cy="4211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0067" cy="421153"/>
            </a:xfrm>
            <a:custGeom>
              <a:avLst/>
              <a:gdLst/>
              <a:ahLst/>
              <a:cxnLst/>
              <a:rect r="r" b="b" t="t" l="l"/>
              <a:pathLst>
                <a:path h="421153" w="1140067">
                  <a:moveTo>
                    <a:pt x="0" y="0"/>
                  </a:moveTo>
                  <a:lnTo>
                    <a:pt x="1140067" y="0"/>
                  </a:lnTo>
                  <a:lnTo>
                    <a:pt x="1140067" y="421153"/>
                  </a:lnTo>
                  <a:lnTo>
                    <a:pt x="0" y="4211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140067" cy="487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Loops &amp; Detours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22339" y="7112920"/>
            <a:ext cx="4328691" cy="1599065"/>
            <a:chOff x="0" y="0"/>
            <a:chExt cx="1140067" cy="421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067" cy="421153"/>
            </a:xfrm>
            <a:custGeom>
              <a:avLst/>
              <a:gdLst/>
              <a:ahLst/>
              <a:cxnLst/>
              <a:rect r="r" b="b" t="t" l="l"/>
              <a:pathLst>
                <a:path h="421153" w="1140067">
                  <a:moveTo>
                    <a:pt x="0" y="0"/>
                  </a:moveTo>
                  <a:lnTo>
                    <a:pt x="1140067" y="0"/>
                  </a:lnTo>
                  <a:lnTo>
                    <a:pt x="1140067" y="421153"/>
                  </a:lnTo>
                  <a:lnTo>
                    <a:pt x="0" y="4211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40067" cy="487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Poor Ratings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114993"/>
            <a:ext cx="4328691" cy="1599065"/>
            <a:chOff x="0" y="0"/>
            <a:chExt cx="1140067" cy="421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0067" cy="421153"/>
            </a:xfrm>
            <a:custGeom>
              <a:avLst/>
              <a:gdLst/>
              <a:ahLst/>
              <a:cxnLst/>
              <a:rect r="r" b="b" t="t" l="l"/>
              <a:pathLst>
                <a:path h="421153" w="1140067">
                  <a:moveTo>
                    <a:pt x="0" y="0"/>
                  </a:moveTo>
                  <a:lnTo>
                    <a:pt x="1140067" y="0"/>
                  </a:lnTo>
                  <a:lnTo>
                    <a:pt x="1140067" y="421153"/>
                  </a:lnTo>
                  <a:lnTo>
                    <a:pt x="0" y="4211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140067" cy="487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Greedy Algorithm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170495" y="4114993"/>
            <a:ext cx="4328691" cy="1599065"/>
            <a:chOff x="0" y="0"/>
            <a:chExt cx="1140067" cy="4211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0067" cy="421153"/>
            </a:xfrm>
            <a:custGeom>
              <a:avLst/>
              <a:gdLst/>
              <a:ahLst/>
              <a:cxnLst/>
              <a:rect r="r" b="b" t="t" l="l"/>
              <a:pathLst>
                <a:path h="421153" w="1140067">
                  <a:moveTo>
                    <a:pt x="0" y="0"/>
                  </a:moveTo>
                  <a:lnTo>
                    <a:pt x="1140067" y="0"/>
                  </a:lnTo>
                  <a:lnTo>
                    <a:pt x="1140067" y="421153"/>
                  </a:lnTo>
                  <a:lnTo>
                    <a:pt x="0" y="4211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40067" cy="487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High Rider Uptake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52395" y="3933684"/>
            <a:ext cx="2482831" cy="2419632"/>
          </a:xfrm>
          <a:custGeom>
            <a:avLst/>
            <a:gdLst/>
            <a:ahLst/>
            <a:cxnLst/>
            <a:rect r="r" b="b" t="t" l="l"/>
            <a:pathLst>
              <a:path h="2419632" w="2482831">
                <a:moveTo>
                  <a:pt x="0" y="0"/>
                </a:moveTo>
                <a:lnTo>
                  <a:pt x="2482831" y="0"/>
                </a:lnTo>
                <a:lnTo>
                  <a:pt x="2482831" y="2419632"/>
                </a:lnTo>
                <a:lnTo>
                  <a:pt x="0" y="241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5357391" y="4895476"/>
            <a:ext cx="1813104" cy="1905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1499386" y="7931501"/>
            <a:ext cx="1813104" cy="1905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9334841" y="5714058"/>
            <a:ext cx="19050" cy="1398862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1427476" y="364956"/>
            <a:ext cx="5965237" cy="148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>
                <a:solidFill>
                  <a:srgbClr val="000000"/>
                </a:solidFill>
                <a:latin typeface="Martel Heavy"/>
              </a:rPr>
              <a:t>Year: 2017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22339" y="406785"/>
            <a:ext cx="3570295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Uber Pool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595487"/>
            <a:ext cx="13004600" cy="77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ssistant"/>
              </a:rPr>
              <a:t>Pooling in Peril: Profits Plunge as 2016 Draws to a Close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8465" y="5957465"/>
            <a:ext cx="4329535" cy="4329535"/>
          </a:xfrm>
          <a:custGeom>
            <a:avLst/>
            <a:gdLst/>
            <a:ahLst/>
            <a:cxnLst/>
            <a:rect r="r" b="b" t="t" l="l"/>
            <a:pathLst>
              <a:path h="4329535" w="4329535">
                <a:moveTo>
                  <a:pt x="0" y="0"/>
                </a:moveTo>
                <a:lnTo>
                  <a:pt x="4329535" y="0"/>
                </a:lnTo>
                <a:lnTo>
                  <a:pt x="4329535" y="4329535"/>
                </a:lnTo>
                <a:lnTo>
                  <a:pt x="0" y="432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895" y="2595244"/>
            <a:ext cx="15927801" cy="5186481"/>
          </a:xfrm>
          <a:custGeom>
            <a:avLst/>
            <a:gdLst/>
            <a:ahLst/>
            <a:cxnLst/>
            <a:rect r="r" b="b" t="t" l="l"/>
            <a:pathLst>
              <a:path h="5186481" w="15927801">
                <a:moveTo>
                  <a:pt x="0" y="0"/>
                </a:moveTo>
                <a:lnTo>
                  <a:pt x="15927801" y="0"/>
                </a:lnTo>
                <a:lnTo>
                  <a:pt x="15927801" y="5186481"/>
                </a:lnTo>
                <a:lnTo>
                  <a:pt x="0" y="518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8267"/>
            <a:ext cx="14100151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"/>
              </a:rPr>
              <a:t>Business</a:t>
            </a:r>
            <a:r>
              <a:rPr lang="en-US" sz="6482">
                <a:solidFill>
                  <a:srgbClr val="000000"/>
                </a:solidFill>
                <a:latin typeface="Assistant Bold"/>
              </a:rPr>
              <a:t> Value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90638">
            <a:off x="654494" y="-1142016"/>
            <a:ext cx="4419788" cy="12571033"/>
            <a:chOff x="0" y="0"/>
            <a:chExt cx="1164059" cy="331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4059" cy="3310889"/>
            </a:xfrm>
            <a:custGeom>
              <a:avLst/>
              <a:gdLst/>
              <a:ahLst/>
              <a:cxnLst/>
              <a:rect r="r" b="b" t="t" l="l"/>
              <a:pathLst>
                <a:path h="3310889" w="1164059">
                  <a:moveTo>
                    <a:pt x="0" y="0"/>
                  </a:moveTo>
                  <a:lnTo>
                    <a:pt x="1164059" y="0"/>
                  </a:lnTo>
                  <a:lnTo>
                    <a:pt x="1164059" y="3310889"/>
                  </a:lnTo>
                  <a:lnTo>
                    <a:pt x="0" y="33108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4059" cy="334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1510385"/>
            <a:ext cx="1028700" cy="3315980"/>
            <a:chOff x="0" y="0"/>
            <a:chExt cx="270933" cy="8733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873344"/>
            </a:xfrm>
            <a:custGeom>
              <a:avLst/>
              <a:gdLst/>
              <a:ahLst/>
              <a:cxnLst/>
              <a:rect r="r" b="b" t="t" l="l"/>
              <a:pathLst>
                <a:path h="87334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cap="flat" w="38100">
            <a:solidFill>
              <a:srgbClr val="243E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741609" y="3322861"/>
            <a:ext cx="12709515" cy="6632663"/>
          </a:xfrm>
          <a:custGeom>
            <a:avLst/>
            <a:gdLst/>
            <a:ahLst/>
            <a:cxnLst/>
            <a:rect r="r" b="b" t="t" l="l"/>
            <a:pathLst>
              <a:path h="6632663" w="12709515">
                <a:moveTo>
                  <a:pt x="0" y="0"/>
                </a:moveTo>
                <a:lnTo>
                  <a:pt x="12709515" y="0"/>
                </a:lnTo>
                <a:lnTo>
                  <a:pt x="12709515" y="6632663"/>
                </a:lnTo>
                <a:lnTo>
                  <a:pt x="0" y="663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3294" y="1075683"/>
            <a:ext cx="6766252" cy="178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70"/>
              </a:lnSpc>
            </a:pPr>
            <a:r>
              <a:rPr lang="en-US" sz="10478">
                <a:solidFill>
                  <a:srgbClr val="000000"/>
                </a:solidFill>
                <a:latin typeface="Assistant Ultra-Bold"/>
              </a:rPr>
              <a:t>Thank You!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8267"/>
            <a:ext cx="14100151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239" y="1879227"/>
            <a:ext cx="18171761" cy="575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businessofapps.com. (2024, January 08). Uber Revenue and Usage Statistics (2024). Retrieved from Business Of Apps: https://www.businessofapps.com/data/uber-statistics/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Farronato, C., MacCormack, A., &amp; Mehta, S. (2020). Innovation at Uber: The Launch of Express POOL. Harvard Business School 619.003, pp. 1–21.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Lo, J., &amp; Morseman, S. (2019, January 24). The Perfect uberPOOL: A Case Study on Trade-Offs. Retrieved from AnthroSource: https://doi.org/10.1111/1559-8918.2018.01204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Statista. (2023, November 03). Per capita income in the most populated cities in the United States in 2021 (in U.S. dollars). Retrieved from statista.com: https://www.statista.com/statistics/205618/per-capita-income-in-the-top-20-most-populated-cities-in-the-us/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Uber. (2020, February 2020). Uber Announces Results for Fourth Quarter and Full Year 2019. Retrieved from investor.uber.com: https://investor.uber.com/news-events/news/press-release-details/2020/Uber-Announces-Results-for-Fourth-Quarter-and-Full-Year-2019/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354" t="0" r="354" b="0"/>
          <a:stretch>
            <a:fillRect/>
          </a:stretch>
        </p:blipFill>
        <p:spPr>
          <a:xfrm flipH="false" flipV="false" rot="0">
            <a:off x="12920911" y="1028700"/>
            <a:ext cx="459486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584588"/>
            <a:ext cx="10030667" cy="374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Introduce a </a:t>
            </a:r>
            <a:r>
              <a:rPr lang="en-US" sz="3600">
                <a:solidFill>
                  <a:srgbClr val="000000"/>
                </a:solidFill>
                <a:latin typeface="Assistant Bold"/>
              </a:rPr>
              <a:t>tw</a:t>
            </a:r>
            <a:r>
              <a:rPr lang="en-US" sz="3600">
                <a:solidFill>
                  <a:srgbClr val="000000"/>
                </a:solidFill>
                <a:latin typeface="Assistant Bold"/>
              </a:rPr>
              <a:t>o-minute waiting period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for batch matching of co-riders.</a:t>
            </a:r>
          </a:p>
          <a:p>
            <a:pPr algn="just">
              <a:lnSpc>
                <a:spcPts val="5040"/>
              </a:lnSpc>
            </a:pP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Encourage riders to </a:t>
            </a:r>
            <a:r>
              <a:rPr lang="en-US" sz="3600">
                <a:solidFill>
                  <a:srgbClr val="000000"/>
                </a:solidFill>
                <a:latin typeface="Assistant Bold"/>
              </a:rPr>
              <a:t>walk short distances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to and from their pick-up and drop-off points.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165992" y="6793591"/>
            <a:ext cx="9618399" cy="2811634"/>
            <a:chOff x="0" y="0"/>
            <a:chExt cx="2533241" cy="7405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3241" cy="740513"/>
            </a:xfrm>
            <a:custGeom>
              <a:avLst/>
              <a:gdLst/>
              <a:ahLst/>
              <a:cxnLst/>
              <a:rect r="r" b="b" t="t" l="l"/>
              <a:pathLst>
                <a:path h="740513" w="2533241">
                  <a:moveTo>
                    <a:pt x="0" y="0"/>
                  </a:moveTo>
                  <a:lnTo>
                    <a:pt x="2533241" y="0"/>
                  </a:lnTo>
                  <a:lnTo>
                    <a:pt x="2533241" y="740513"/>
                  </a:lnTo>
                  <a:lnTo>
                    <a:pt x="0" y="740513"/>
                  </a:lnTo>
                  <a:close/>
                </a:path>
              </a:pathLst>
            </a:custGeom>
            <a:solidFill>
              <a:srgbClr val="C0C0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33241" cy="778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5478" y="7283551"/>
            <a:ext cx="8859427" cy="188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Assistant Bold"/>
              </a:rPr>
              <a:t>New Product</a:t>
            </a:r>
          </a:p>
          <a:p>
            <a:pPr algn="ctr">
              <a:lnSpc>
                <a:spcPts val="3220"/>
              </a:lnSpc>
            </a:p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Uber Express Pool   =   CarPool   +   Walk &amp; Wait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9669"/>
            <a:ext cx="10042124" cy="6527380"/>
          </a:xfrm>
          <a:custGeom>
            <a:avLst/>
            <a:gdLst/>
            <a:ahLst/>
            <a:cxnLst/>
            <a:rect r="r" b="b" t="t" l="l"/>
            <a:pathLst>
              <a:path h="6527380" w="10042124">
                <a:moveTo>
                  <a:pt x="0" y="0"/>
                </a:moveTo>
                <a:lnTo>
                  <a:pt x="10042124" y="0"/>
                </a:lnTo>
                <a:lnTo>
                  <a:pt x="10042124" y="6527381"/>
                </a:lnTo>
                <a:lnTo>
                  <a:pt x="0" y="6527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3209">
            <a:off x="-2003259" y="6596889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354" t="0" r="354" b="0"/>
          <a:stretch>
            <a:fillRect/>
          </a:stretch>
        </p:blipFill>
        <p:spPr>
          <a:xfrm flipH="false" flipV="false" rot="0">
            <a:off x="12924949" y="1028700"/>
            <a:ext cx="4594860" cy="8229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672009" y="6970379"/>
            <a:ext cx="4328691" cy="982271"/>
            <a:chOff x="0" y="0"/>
            <a:chExt cx="1140067" cy="258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0067" cy="258705"/>
            </a:xfrm>
            <a:custGeom>
              <a:avLst/>
              <a:gdLst/>
              <a:ahLst/>
              <a:cxnLst/>
              <a:rect r="r" b="b" t="t" l="l"/>
              <a:pathLst>
                <a:path h="258705" w="1140067">
                  <a:moveTo>
                    <a:pt x="0" y="0"/>
                  </a:moveTo>
                  <a:lnTo>
                    <a:pt x="1140067" y="0"/>
                  </a:lnTo>
                  <a:lnTo>
                    <a:pt x="1140067" y="258705"/>
                  </a:lnTo>
                  <a:lnTo>
                    <a:pt x="0" y="2587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140067" cy="325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Data Sources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2989" y="8667423"/>
            <a:ext cx="3117131" cy="982271"/>
            <a:chOff x="0" y="0"/>
            <a:chExt cx="820973" cy="2587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0973" cy="258705"/>
            </a:xfrm>
            <a:custGeom>
              <a:avLst/>
              <a:gdLst/>
              <a:ahLst/>
              <a:cxnLst/>
              <a:rect r="r" b="b" t="t" l="l"/>
              <a:pathLst>
                <a:path h="258705" w="820973">
                  <a:moveTo>
                    <a:pt x="0" y="0"/>
                  </a:moveTo>
                  <a:lnTo>
                    <a:pt x="820973" y="0"/>
                  </a:lnTo>
                  <a:lnTo>
                    <a:pt x="820973" y="258705"/>
                  </a:lnTo>
                  <a:lnTo>
                    <a:pt x="0" y="2587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20973" cy="325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Surveys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77790" y="8651540"/>
            <a:ext cx="3117131" cy="982271"/>
            <a:chOff x="0" y="0"/>
            <a:chExt cx="820973" cy="2587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0973" cy="258705"/>
            </a:xfrm>
            <a:custGeom>
              <a:avLst/>
              <a:gdLst/>
              <a:ahLst/>
              <a:cxnLst/>
              <a:rect r="r" b="b" t="t" l="l"/>
              <a:pathLst>
                <a:path h="258705" w="820973">
                  <a:moveTo>
                    <a:pt x="0" y="0"/>
                  </a:moveTo>
                  <a:lnTo>
                    <a:pt x="820973" y="0"/>
                  </a:lnTo>
                  <a:lnTo>
                    <a:pt x="820973" y="258705"/>
                  </a:lnTo>
                  <a:lnTo>
                    <a:pt x="0" y="2587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20973" cy="325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Simulation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37920" y="8651540"/>
            <a:ext cx="3117131" cy="982271"/>
            <a:chOff x="0" y="0"/>
            <a:chExt cx="820973" cy="2587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0973" cy="258705"/>
            </a:xfrm>
            <a:custGeom>
              <a:avLst/>
              <a:gdLst/>
              <a:ahLst/>
              <a:cxnLst/>
              <a:rect r="r" b="b" t="t" l="l"/>
              <a:pathLst>
                <a:path h="258705" w="820973">
                  <a:moveTo>
                    <a:pt x="0" y="0"/>
                  </a:moveTo>
                  <a:lnTo>
                    <a:pt x="820973" y="0"/>
                  </a:lnTo>
                  <a:lnTo>
                    <a:pt x="820973" y="258705"/>
                  </a:lnTo>
                  <a:lnTo>
                    <a:pt x="0" y="2587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20973" cy="325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Assistant"/>
                </a:rPr>
                <a:t>Experiments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836355" y="7952649"/>
            <a:ext cx="0" cy="6988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2590605" y="8197186"/>
            <a:ext cx="0" cy="4702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1115536" y="8197186"/>
            <a:ext cx="0" cy="4702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2581080" y="8197186"/>
            <a:ext cx="854360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Our 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77622" y="3097891"/>
            <a:ext cx="6720596" cy="248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find optimal walking distance and wait time 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to limit the product design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4416" y="1940841"/>
            <a:ext cx="13139168" cy="7546434"/>
          </a:xfrm>
          <a:custGeom>
            <a:avLst/>
            <a:gdLst/>
            <a:ahLst/>
            <a:cxnLst/>
            <a:rect r="r" b="b" t="t" l="l"/>
            <a:pathLst>
              <a:path h="7546434" w="13139168">
                <a:moveTo>
                  <a:pt x="0" y="0"/>
                </a:moveTo>
                <a:lnTo>
                  <a:pt x="13139168" y="0"/>
                </a:lnTo>
                <a:lnTo>
                  <a:pt x="13139168" y="7546434"/>
                </a:lnTo>
                <a:lnTo>
                  <a:pt x="0" y="7546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Assumptions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986655" y="3755671"/>
            <a:ext cx="2201430" cy="57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Rush Hour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501270" y="7385086"/>
            <a:ext cx="3172200" cy="57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Not Rush Hour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1467" y="9420600"/>
            <a:ext cx="3585357" cy="57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Lower Wait Time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2381" y="9420600"/>
            <a:ext cx="3576427" cy="57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Higher Wait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4416" y="2707044"/>
            <a:ext cx="6569584" cy="261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Express over Pool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Lower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 trip cancellations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Lower 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Cost Per Trip Expected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Increased matches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55815" y="2707044"/>
            <a:ext cx="6369559" cy="261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Express over Pool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Higher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 trip cancellations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Lower 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Cost Per Trip Expected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Increased matches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344025" y="6336459"/>
            <a:ext cx="6369559" cy="261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Pool over Express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Higher trip cancellations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Higher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 Cost Per Trip Expected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Reduced matches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74428" y="6459735"/>
            <a:ext cx="6369559" cy="208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Pool over Express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Lower trip cancellations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igher Cost Per Trip Expected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Reduced matches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12674" y="262795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0C0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12674" y="61722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0C0C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89226" y="262795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9304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89226" y="617220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9304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42003" y="4794097"/>
            <a:ext cx="3326046" cy="4114800"/>
          </a:xfrm>
          <a:custGeom>
            <a:avLst/>
            <a:gdLst/>
            <a:ahLst/>
            <a:cxnLst/>
            <a:rect r="r" b="b" t="t" l="l"/>
            <a:pathLst>
              <a:path h="4114800" w="3326046">
                <a:moveTo>
                  <a:pt x="0" y="0"/>
                </a:moveTo>
                <a:lnTo>
                  <a:pt x="3326045" y="0"/>
                </a:lnTo>
                <a:lnTo>
                  <a:pt x="33260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5079376"/>
            <a:ext cx="3821949" cy="3544242"/>
          </a:xfrm>
          <a:custGeom>
            <a:avLst/>
            <a:gdLst/>
            <a:ahLst/>
            <a:cxnLst/>
            <a:rect r="r" b="b" t="t" l="l"/>
            <a:pathLst>
              <a:path h="3544242" w="3821949">
                <a:moveTo>
                  <a:pt x="0" y="0"/>
                </a:moveTo>
                <a:lnTo>
                  <a:pt x="3821949" y="0"/>
                </a:lnTo>
                <a:lnTo>
                  <a:pt x="3821949" y="3544242"/>
                </a:lnTo>
                <a:lnTo>
                  <a:pt x="0" y="3544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19" r="0" b="-191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Metrics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03951" y="3254479"/>
            <a:ext cx="4749849" cy="12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Product Efficiency Metrics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0075" y="3254479"/>
            <a:ext cx="4783974" cy="12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Customer Experience Metrics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12674" y="3522524"/>
            <a:ext cx="3086100" cy="12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Count of Rider Cancellations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9226" y="3836289"/>
            <a:ext cx="3086100" cy="60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ssistant"/>
              </a:rPr>
              <a:t>Cost Per Trip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12674" y="7066766"/>
            <a:ext cx="3086100" cy="12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Count of Express Trips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9226" y="7066766"/>
            <a:ext cx="3086100" cy="123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ssistant"/>
              </a:rPr>
              <a:t>Count of Matches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30618"/>
            <a:ext cx="15936957" cy="687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Switchback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Experiment to assess the impact of wait time variations on user experience and efficiency.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The experiment involved altering wait times after a set period: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Control group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Riders waited up to </a:t>
            </a:r>
            <a:r>
              <a:rPr lang="en-US" sz="3600" u="sng">
                <a:solidFill>
                  <a:srgbClr val="000000"/>
                </a:solidFill>
                <a:latin typeface="Assistant"/>
              </a:rPr>
              <a:t>two minutes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.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Treatment group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Riders waited up to </a:t>
            </a:r>
            <a:r>
              <a:rPr lang="en-US" sz="3600" u="sng">
                <a:solidFill>
                  <a:srgbClr val="000000"/>
                </a:solidFill>
                <a:latin typeface="Assistant"/>
              </a:rPr>
              <a:t>five minutes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"/>
              </a:rPr>
              <a:t>Data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was collected after two weeks to assess experiment outcomes.</a:t>
            </a:r>
          </a:p>
          <a:p>
            <a:pPr algn="just">
              <a:lnSpc>
                <a:spcPts val="5040"/>
              </a:lnSpc>
            </a:pPr>
          </a:p>
          <a:p>
            <a:pPr algn="just">
              <a:lnSpc>
                <a:spcPts val="5040"/>
              </a:lnSpc>
            </a:p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Analysis Focus: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 How the increase in wait times from 2 to 5 mins affected user satisfaction, trip completion rates, and overall efficiency of the ride-sharing service.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06858" y="4457256"/>
            <a:ext cx="2494753" cy="2513605"/>
          </a:xfrm>
          <a:custGeom>
            <a:avLst/>
            <a:gdLst/>
            <a:ahLst/>
            <a:cxnLst/>
            <a:rect r="r" b="b" t="t" l="l"/>
            <a:pathLst>
              <a:path h="2513605" w="2494753">
                <a:moveTo>
                  <a:pt x="0" y="0"/>
                </a:moveTo>
                <a:lnTo>
                  <a:pt x="2494753" y="0"/>
                </a:lnTo>
                <a:lnTo>
                  <a:pt x="2494753" y="2513605"/>
                </a:lnTo>
                <a:lnTo>
                  <a:pt x="0" y="2513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The Experiment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1570" y="1960634"/>
            <a:ext cx="13371655" cy="1980981"/>
          </a:xfrm>
          <a:custGeom>
            <a:avLst/>
            <a:gdLst/>
            <a:ahLst/>
            <a:cxnLst/>
            <a:rect r="r" b="b" t="t" l="l"/>
            <a:pathLst>
              <a:path h="1980981" w="13371655">
                <a:moveTo>
                  <a:pt x="0" y="0"/>
                </a:moveTo>
                <a:lnTo>
                  <a:pt x="13371654" y="0"/>
                </a:lnTo>
                <a:lnTo>
                  <a:pt x="13371654" y="1980981"/>
                </a:lnTo>
                <a:lnTo>
                  <a:pt x="0" y="198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60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159" y="4225750"/>
            <a:ext cx="16735682" cy="625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trips_pool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Total completed POOL trips in the current time period.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trips_express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Total completed Express POOL trips in the current time period.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rider_cancellations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Total rider-cancelled trip requests in the current time period.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total_driver_payout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Total dollars paid to drivers for completed trips in the current time period.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total_matches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Total completed trips paired with at least one other rider during the current time period.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ssistant Bold"/>
              </a:rPr>
              <a:t>total_double_matches</a:t>
            </a:r>
            <a:r>
              <a:rPr lang="en-US" sz="3600">
                <a:solidFill>
                  <a:srgbClr val="000000"/>
                </a:solidFill>
                <a:latin typeface="Assistant"/>
              </a:rPr>
              <a:t>: Total completed trips paired with at least two other riders during the current time period.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The Dataset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82897" y="4541440"/>
            <a:ext cx="5122674" cy="5122674"/>
          </a:xfrm>
          <a:custGeom>
            <a:avLst/>
            <a:gdLst/>
            <a:ahLst/>
            <a:cxnLst/>
            <a:rect r="r" b="b" t="t" l="l"/>
            <a:pathLst>
              <a:path h="5122674" w="5122674">
                <a:moveTo>
                  <a:pt x="0" y="0"/>
                </a:moveTo>
                <a:lnTo>
                  <a:pt x="5122674" y="0"/>
                </a:lnTo>
                <a:lnTo>
                  <a:pt x="5122674" y="5122674"/>
                </a:lnTo>
                <a:lnTo>
                  <a:pt x="0" y="51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06203"/>
            <a:ext cx="16786757" cy="345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Assistant"/>
              </a:rPr>
              <a:t>Investigate The Distribution Of Data Points</a:t>
            </a:r>
          </a:p>
          <a:p>
            <a:pPr algn="just">
              <a:lnSpc>
                <a:spcPts val="5600"/>
              </a:lnSpc>
            </a:pP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Assistant"/>
              </a:rPr>
              <a:t>Verify The Underlying Assumptions</a:t>
            </a:r>
          </a:p>
          <a:p>
            <a:pPr algn="just">
              <a:lnSpc>
                <a:spcPts val="5600"/>
              </a:lnSpc>
            </a:pP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Assistant"/>
              </a:rPr>
              <a:t>Assess The Impact Of The Treatment On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8267"/>
            <a:ext cx="6646216" cy="12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5"/>
              </a:lnSpc>
            </a:pPr>
            <a:r>
              <a:rPr lang="en-US" sz="6482">
                <a:solidFill>
                  <a:srgbClr val="000000"/>
                </a:solidFill>
                <a:latin typeface="Assistant Bold"/>
              </a:rPr>
              <a:t>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DAF8Q-NgZUo</dc:identifier>
  <dcterms:modified xsi:type="dcterms:W3CDTF">2011-08-01T06:04:30Z</dcterms:modified>
  <cp:revision>1</cp:revision>
  <dc:title>MSIS522 Sales Pitch Presentation</dc:title>
</cp:coreProperties>
</file>